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308" r:id="rId2"/>
    <p:sldId id="310" r:id="rId3"/>
    <p:sldId id="320" r:id="rId4"/>
    <p:sldId id="311" r:id="rId5"/>
    <p:sldId id="312" r:id="rId6"/>
    <p:sldId id="332" r:id="rId7"/>
    <p:sldId id="321" r:id="rId8"/>
    <p:sldId id="314" r:id="rId9"/>
    <p:sldId id="322" r:id="rId10"/>
    <p:sldId id="328" r:id="rId11"/>
    <p:sldId id="316" r:id="rId12"/>
    <p:sldId id="319" r:id="rId13"/>
    <p:sldId id="313" r:id="rId14"/>
    <p:sldId id="317" r:id="rId15"/>
    <p:sldId id="325" r:id="rId16"/>
    <p:sldId id="331" r:id="rId17"/>
    <p:sldId id="327" r:id="rId18"/>
    <p:sldId id="326" r:id="rId19"/>
    <p:sldId id="333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4590"/>
    <a:srgbClr val="009F98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432360-1E78-8F07-B519-6C4C14116593}" v="153" dt="2022-11-07T17:38:10.678"/>
    <p1510:client id="{DAA03098-CEF2-4964-94D4-F4FB19071BF2}" v="110" dt="2022-11-07T11:44:00.5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A6E233-7DEC-4F48-882C-21D0B9BD6C15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8AE47D31-705D-4426-B0E7-DC5935306E8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Get comfortable feeling uncomfortable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84103A-576C-4AF3-B4B4-2B2CCE10165E}" type="parTrans" cxnId="{AFAA26EA-ABE1-4EFF-B1E2-FD4CBB5ACDFC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204A2D-AE79-4ECC-BB57-C1A29006D6DC}" type="sibTrans" cxnId="{AFAA26EA-ABE1-4EFF-B1E2-FD4CBB5ACDFC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1AB584-A7ED-44B3-AA08-855D1B02491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Create 'brave spaces' for discussions at all levels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817F81-6B4A-45BE-9FAF-259F6F1F95C4}" type="parTrans" cxnId="{C172D559-C618-4820-8287-22BE9E200A88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EA3137-DA67-4ECE-B84F-E714D64593C8}" type="sibTrans" cxnId="{C172D559-C618-4820-8287-22BE9E200A88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C7DF5D-55E9-4275-B117-BC2D7E891EC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Set targets, and don't let failure hold you back</a:t>
          </a: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45FD8D-DE8C-47E8-B892-6D4C18054D38}" type="parTrans" cxnId="{9834348C-50D0-493A-8CED-ECFCA07D925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19E1FE-E727-4546-B294-9B0272202401}" type="sibTrans" cxnId="{9834348C-50D0-493A-8CED-ECFCA07D925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022F50-7FB1-4CCC-9678-65F8003D878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Centre the voices of the most marginalised groups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00A8FF-0DC5-443C-BAFD-512287C3640B}" type="parTrans" cxnId="{364B1F19-4241-474C-8001-F59A88BB076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885D11-3BA6-43FB-88F1-9D8E29F4E170}" type="sibTrans" cxnId="{364B1F19-4241-474C-8001-F59A88BB076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075227-333E-4D31-A618-FB079ECB4C7F}" type="pres">
      <dgm:prSet presAssocID="{4AA6E233-7DEC-4F48-882C-21D0B9BD6C15}" presName="root" presStyleCnt="0">
        <dgm:presLayoutVars>
          <dgm:dir/>
          <dgm:resizeHandles val="exact"/>
        </dgm:presLayoutVars>
      </dgm:prSet>
      <dgm:spPr/>
    </dgm:pt>
    <dgm:pt modelId="{83B3CEB5-607E-4062-A0B5-8A3BD9A2368D}" type="pres">
      <dgm:prSet presAssocID="{8AE47D31-705D-4426-B0E7-DC5935306E83}" presName="compNode" presStyleCnt="0"/>
      <dgm:spPr/>
    </dgm:pt>
    <dgm:pt modelId="{298AE2C1-2DCC-49FF-955B-A7EFFA83E411}" type="pres">
      <dgm:prSet presAssocID="{8AE47D31-705D-4426-B0E7-DC5935306E83}" presName="iconRect" presStyleLbl="node1" presStyleIdx="0" presStyleCnt="4" custLinFactNeighborY="168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E4754B94-4431-4113-A64A-535B3AEEF59D}" type="pres">
      <dgm:prSet presAssocID="{8AE47D31-705D-4426-B0E7-DC5935306E83}" presName="spaceRect" presStyleCnt="0"/>
      <dgm:spPr/>
    </dgm:pt>
    <dgm:pt modelId="{25DD01FB-13E8-4DF4-ABE2-5A0E742F1A84}" type="pres">
      <dgm:prSet presAssocID="{8AE47D31-705D-4426-B0E7-DC5935306E83}" presName="textRect" presStyleLbl="revTx" presStyleIdx="0" presStyleCnt="4">
        <dgm:presLayoutVars>
          <dgm:chMax val="1"/>
          <dgm:chPref val="1"/>
        </dgm:presLayoutVars>
      </dgm:prSet>
      <dgm:spPr/>
    </dgm:pt>
    <dgm:pt modelId="{EF6ADA8C-9092-4D99-A72E-2EEBA71EE3B3}" type="pres">
      <dgm:prSet presAssocID="{C4204A2D-AE79-4ECC-BB57-C1A29006D6DC}" presName="sibTrans" presStyleCnt="0"/>
      <dgm:spPr/>
    </dgm:pt>
    <dgm:pt modelId="{67284833-FCFF-4B0E-89BF-855615EF6A12}" type="pres">
      <dgm:prSet presAssocID="{0D1AB584-A7ED-44B3-AA08-855D1B02491F}" presName="compNode" presStyleCnt="0"/>
      <dgm:spPr/>
    </dgm:pt>
    <dgm:pt modelId="{DBA0E061-57B2-4CD0-BF80-B873A4546AE8}" type="pres">
      <dgm:prSet presAssocID="{0D1AB584-A7ED-44B3-AA08-855D1B02491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rk scene"/>
        </a:ext>
      </dgm:extLst>
    </dgm:pt>
    <dgm:pt modelId="{73523CCF-AC84-4685-875F-7D51CFFB19FA}" type="pres">
      <dgm:prSet presAssocID="{0D1AB584-A7ED-44B3-AA08-855D1B02491F}" presName="spaceRect" presStyleCnt="0"/>
      <dgm:spPr/>
    </dgm:pt>
    <dgm:pt modelId="{08F058C5-3465-45DD-9A45-A7F064B0D54F}" type="pres">
      <dgm:prSet presAssocID="{0D1AB584-A7ED-44B3-AA08-855D1B02491F}" presName="textRect" presStyleLbl="revTx" presStyleIdx="1" presStyleCnt="4">
        <dgm:presLayoutVars>
          <dgm:chMax val="1"/>
          <dgm:chPref val="1"/>
        </dgm:presLayoutVars>
      </dgm:prSet>
      <dgm:spPr/>
    </dgm:pt>
    <dgm:pt modelId="{D333846F-9D53-414F-AF9E-60D24A2234C5}" type="pres">
      <dgm:prSet presAssocID="{50EA3137-DA67-4ECE-B84F-E714D64593C8}" presName="sibTrans" presStyleCnt="0"/>
      <dgm:spPr/>
    </dgm:pt>
    <dgm:pt modelId="{78407C18-6C26-4266-BEE9-B2962F9B3A85}" type="pres">
      <dgm:prSet presAssocID="{28C7DF5D-55E9-4275-B117-BC2D7E891ECB}" presName="compNode" presStyleCnt="0"/>
      <dgm:spPr/>
    </dgm:pt>
    <dgm:pt modelId="{D4665FE4-BBC5-4E43-8A20-E21F9141CD18}" type="pres">
      <dgm:prSet presAssocID="{28C7DF5D-55E9-4275-B117-BC2D7E891EC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21480932-DAC2-4105-A585-074E7C843C14}" type="pres">
      <dgm:prSet presAssocID="{28C7DF5D-55E9-4275-B117-BC2D7E891ECB}" presName="spaceRect" presStyleCnt="0"/>
      <dgm:spPr/>
    </dgm:pt>
    <dgm:pt modelId="{48AE974F-A614-4546-8091-44BDBA6BD375}" type="pres">
      <dgm:prSet presAssocID="{28C7DF5D-55E9-4275-B117-BC2D7E891ECB}" presName="textRect" presStyleLbl="revTx" presStyleIdx="2" presStyleCnt="4">
        <dgm:presLayoutVars>
          <dgm:chMax val="1"/>
          <dgm:chPref val="1"/>
        </dgm:presLayoutVars>
      </dgm:prSet>
      <dgm:spPr/>
    </dgm:pt>
    <dgm:pt modelId="{E7991B50-9E2E-4A9B-ACBE-D0BA8D8703E3}" type="pres">
      <dgm:prSet presAssocID="{C819E1FE-E727-4546-B294-9B0272202401}" presName="sibTrans" presStyleCnt="0"/>
      <dgm:spPr/>
    </dgm:pt>
    <dgm:pt modelId="{7AF714DC-41E9-4916-B351-FE62B483288B}" type="pres">
      <dgm:prSet presAssocID="{1F022F50-7FB1-4CCC-9678-65F8003D8788}" presName="compNode" presStyleCnt="0"/>
      <dgm:spPr/>
    </dgm:pt>
    <dgm:pt modelId="{55046C12-E5B1-4CD4-85B1-380E46C60EFD}" type="pres">
      <dgm:prSet presAssocID="{1F022F50-7FB1-4CCC-9678-65F8003D8788}" presName="iconRect" presStyleLbl="node1" presStyleIdx="3" presStyleCnt="4" custScaleX="94369" custScaleY="99110"/>
      <dgm:spPr>
        <a:solidFill>
          <a:schemeClr val="bg1"/>
        </a:solidFill>
      </dgm:spPr>
    </dgm:pt>
    <dgm:pt modelId="{C69277DA-F1B0-4B5C-A02F-26076738BE70}" type="pres">
      <dgm:prSet presAssocID="{1F022F50-7FB1-4CCC-9678-65F8003D8788}" presName="spaceRect" presStyleCnt="0"/>
      <dgm:spPr/>
    </dgm:pt>
    <dgm:pt modelId="{9C332FF4-7CD8-4776-8BE2-7CECDE77618F}" type="pres">
      <dgm:prSet presAssocID="{1F022F50-7FB1-4CCC-9678-65F8003D8788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2FFC208-F0A0-46C0-B16C-29681BD2ADFB}" type="presOf" srcId="{8AE47D31-705D-4426-B0E7-DC5935306E83}" destId="{25DD01FB-13E8-4DF4-ABE2-5A0E742F1A84}" srcOrd="0" destOrd="0" presId="urn:microsoft.com/office/officeart/2018/2/layout/IconLabelList"/>
    <dgm:cxn modelId="{364B1F19-4241-474C-8001-F59A88BB076E}" srcId="{4AA6E233-7DEC-4F48-882C-21D0B9BD6C15}" destId="{1F022F50-7FB1-4CCC-9678-65F8003D8788}" srcOrd="3" destOrd="0" parTransId="{DD00A8FF-0DC5-443C-BAFD-512287C3640B}" sibTransId="{30885D11-3BA6-43FB-88F1-9D8E29F4E170}"/>
    <dgm:cxn modelId="{F657FA60-D3B4-42BB-8F94-CCCD6782F3E1}" type="presOf" srcId="{4AA6E233-7DEC-4F48-882C-21D0B9BD6C15}" destId="{C7075227-333E-4D31-A618-FB079ECB4C7F}" srcOrd="0" destOrd="0" presId="urn:microsoft.com/office/officeart/2018/2/layout/IconLabelList"/>
    <dgm:cxn modelId="{4B82BD71-8EF7-472C-BE0B-5512A857FE60}" type="presOf" srcId="{0D1AB584-A7ED-44B3-AA08-855D1B02491F}" destId="{08F058C5-3465-45DD-9A45-A7F064B0D54F}" srcOrd="0" destOrd="0" presId="urn:microsoft.com/office/officeart/2018/2/layout/IconLabelList"/>
    <dgm:cxn modelId="{C172D559-C618-4820-8287-22BE9E200A88}" srcId="{4AA6E233-7DEC-4F48-882C-21D0B9BD6C15}" destId="{0D1AB584-A7ED-44B3-AA08-855D1B02491F}" srcOrd="1" destOrd="0" parTransId="{26817F81-6B4A-45BE-9FAF-259F6F1F95C4}" sibTransId="{50EA3137-DA67-4ECE-B84F-E714D64593C8}"/>
    <dgm:cxn modelId="{BA58747A-5718-4F59-B5BB-79F4637E66B7}" type="presOf" srcId="{1F022F50-7FB1-4CCC-9678-65F8003D8788}" destId="{9C332FF4-7CD8-4776-8BE2-7CECDE77618F}" srcOrd="0" destOrd="0" presId="urn:microsoft.com/office/officeart/2018/2/layout/IconLabelList"/>
    <dgm:cxn modelId="{9834348C-50D0-493A-8CED-ECFCA07D9256}" srcId="{4AA6E233-7DEC-4F48-882C-21D0B9BD6C15}" destId="{28C7DF5D-55E9-4275-B117-BC2D7E891ECB}" srcOrd="2" destOrd="0" parTransId="{B845FD8D-DE8C-47E8-B892-6D4C18054D38}" sibTransId="{C819E1FE-E727-4546-B294-9B0272202401}"/>
    <dgm:cxn modelId="{B22280A5-9F28-4094-A444-54DF1B6726AF}" type="presOf" srcId="{28C7DF5D-55E9-4275-B117-BC2D7E891ECB}" destId="{48AE974F-A614-4546-8091-44BDBA6BD375}" srcOrd="0" destOrd="0" presId="urn:microsoft.com/office/officeart/2018/2/layout/IconLabelList"/>
    <dgm:cxn modelId="{AFAA26EA-ABE1-4EFF-B1E2-FD4CBB5ACDFC}" srcId="{4AA6E233-7DEC-4F48-882C-21D0B9BD6C15}" destId="{8AE47D31-705D-4426-B0E7-DC5935306E83}" srcOrd="0" destOrd="0" parTransId="{0584103A-576C-4AF3-B4B4-2B2CCE10165E}" sibTransId="{C4204A2D-AE79-4ECC-BB57-C1A29006D6DC}"/>
    <dgm:cxn modelId="{9807BD73-DF68-4239-A5C1-A1A0DAFD3569}" type="presParOf" srcId="{C7075227-333E-4D31-A618-FB079ECB4C7F}" destId="{83B3CEB5-607E-4062-A0B5-8A3BD9A2368D}" srcOrd="0" destOrd="0" presId="urn:microsoft.com/office/officeart/2018/2/layout/IconLabelList"/>
    <dgm:cxn modelId="{1BC812A7-2112-4F94-9A9E-20B45ECA363B}" type="presParOf" srcId="{83B3CEB5-607E-4062-A0B5-8A3BD9A2368D}" destId="{298AE2C1-2DCC-49FF-955B-A7EFFA83E411}" srcOrd="0" destOrd="0" presId="urn:microsoft.com/office/officeart/2018/2/layout/IconLabelList"/>
    <dgm:cxn modelId="{44AFBDC8-4E1C-4878-9F10-F8B90321D861}" type="presParOf" srcId="{83B3CEB5-607E-4062-A0B5-8A3BD9A2368D}" destId="{E4754B94-4431-4113-A64A-535B3AEEF59D}" srcOrd="1" destOrd="0" presId="urn:microsoft.com/office/officeart/2018/2/layout/IconLabelList"/>
    <dgm:cxn modelId="{6ED9E13D-0C1D-4807-8EB0-EFAC20E8F046}" type="presParOf" srcId="{83B3CEB5-607E-4062-A0B5-8A3BD9A2368D}" destId="{25DD01FB-13E8-4DF4-ABE2-5A0E742F1A84}" srcOrd="2" destOrd="0" presId="urn:microsoft.com/office/officeart/2018/2/layout/IconLabelList"/>
    <dgm:cxn modelId="{FBAB588B-D16B-432E-8F20-B150AF51FFC7}" type="presParOf" srcId="{C7075227-333E-4D31-A618-FB079ECB4C7F}" destId="{EF6ADA8C-9092-4D99-A72E-2EEBA71EE3B3}" srcOrd="1" destOrd="0" presId="urn:microsoft.com/office/officeart/2018/2/layout/IconLabelList"/>
    <dgm:cxn modelId="{06798E65-3351-483E-8C03-6586CCDC75F9}" type="presParOf" srcId="{C7075227-333E-4D31-A618-FB079ECB4C7F}" destId="{67284833-FCFF-4B0E-89BF-855615EF6A12}" srcOrd="2" destOrd="0" presId="urn:microsoft.com/office/officeart/2018/2/layout/IconLabelList"/>
    <dgm:cxn modelId="{9FC26E81-1AD1-43BE-91A2-580F7093C0C9}" type="presParOf" srcId="{67284833-FCFF-4B0E-89BF-855615EF6A12}" destId="{DBA0E061-57B2-4CD0-BF80-B873A4546AE8}" srcOrd="0" destOrd="0" presId="urn:microsoft.com/office/officeart/2018/2/layout/IconLabelList"/>
    <dgm:cxn modelId="{C3938171-4CE9-4986-87CF-CEF3E29B8778}" type="presParOf" srcId="{67284833-FCFF-4B0E-89BF-855615EF6A12}" destId="{73523CCF-AC84-4685-875F-7D51CFFB19FA}" srcOrd="1" destOrd="0" presId="urn:microsoft.com/office/officeart/2018/2/layout/IconLabelList"/>
    <dgm:cxn modelId="{7D0CF1AD-A992-4E61-9F74-1B84075D4356}" type="presParOf" srcId="{67284833-FCFF-4B0E-89BF-855615EF6A12}" destId="{08F058C5-3465-45DD-9A45-A7F064B0D54F}" srcOrd="2" destOrd="0" presId="urn:microsoft.com/office/officeart/2018/2/layout/IconLabelList"/>
    <dgm:cxn modelId="{C55A9E88-7967-4976-9279-C7E5FAEDF789}" type="presParOf" srcId="{C7075227-333E-4D31-A618-FB079ECB4C7F}" destId="{D333846F-9D53-414F-AF9E-60D24A2234C5}" srcOrd="3" destOrd="0" presId="urn:microsoft.com/office/officeart/2018/2/layout/IconLabelList"/>
    <dgm:cxn modelId="{6A9B4CF6-BB74-45AC-A836-A51577D3E880}" type="presParOf" srcId="{C7075227-333E-4D31-A618-FB079ECB4C7F}" destId="{78407C18-6C26-4266-BEE9-B2962F9B3A85}" srcOrd="4" destOrd="0" presId="urn:microsoft.com/office/officeart/2018/2/layout/IconLabelList"/>
    <dgm:cxn modelId="{8CB8377E-9230-480E-9033-12537A050E61}" type="presParOf" srcId="{78407C18-6C26-4266-BEE9-B2962F9B3A85}" destId="{D4665FE4-BBC5-4E43-8A20-E21F9141CD18}" srcOrd="0" destOrd="0" presId="urn:microsoft.com/office/officeart/2018/2/layout/IconLabelList"/>
    <dgm:cxn modelId="{ADB325E2-2180-4A70-BB39-B081778EEC1D}" type="presParOf" srcId="{78407C18-6C26-4266-BEE9-B2962F9B3A85}" destId="{21480932-DAC2-4105-A585-074E7C843C14}" srcOrd="1" destOrd="0" presId="urn:microsoft.com/office/officeart/2018/2/layout/IconLabelList"/>
    <dgm:cxn modelId="{1E2A0385-9149-4D99-82E7-F055C7D5043E}" type="presParOf" srcId="{78407C18-6C26-4266-BEE9-B2962F9B3A85}" destId="{48AE974F-A614-4546-8091-44BDBA6BD375}" srcOrd="2" destOrd="0" presId="urn:microsoft.com/office/officeart/2018/2/layout/IconLabelList"/>
    <dgm:cxn modelId="{FBE2AC22-8059-435C-AC8C-542EB33B6D2C}" type="presParOf" srcId="{C7075227-333E-4D31-A618-FB079ECB4C7F}" destId="{E7991B50-9E2E-4A9B-ACBE-D0BA8D8703E3}" srcOrd="5" destOrd="0" presId="urn:microsoft.com/office/officeart/2018/2/layout/IconLabelList"/>
    <dgm:cxn modelId="{D0D83048-81E8-4D97-B8FD-A846BE05DA9D}" type="presParOf" srcId="{C7075227-333E-4D31-A618-FB079ECB4C7F}" destId="{7AF714DC-41E9-4916-B351-FE62B483288B}" srcOrd="6" destOrd="0" presId="urn:microsoft.com/office/officeart/2018/2/layout/IconLabelList"/>
    <dgm:cxn modelId="{B0411164-DE39-4E46-9DAF-951D13BB0505}" type="presParOf" srcId="{7AF714DC-41E9-4916-B351-FE62B483288B}" destId="{55046C12-E5B1-4CD4-85B1-380E46C60EFD}" srcOrd="0" destOrd="0" presId="urn:microsoft.com/office/officeart/2018/2/layout/IconLabelList"/>
    <dgm:cxn modelId="{7C41071E-5213-44DF-A590-813768B69BB7}" type="presParOf" srcId="{7AF714DC-41E9-4916-B351-FE62B483288B}" destId="{C69277DA-F1B0-4B5C-A02F-26076738BE70}" srcOrd="1" destOrd="0" presId="urn:microsoft.com/office/officeart/2018/2/layout/IconLabelList"/>
    <dgm:cxn modelId="{D340DF0B-63D4-43AD-8F84-49233C4DA88F}" type="presParOf" srcId="{7AF714DC-41E9-4916-B351-FE62B483288B}" destId="{9C332FF4-7CD8-4776-8BE2-7CECDE77618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AE2C1-2DCC-49FF-955B-A7EFFA83E411}">
      <dsp:nvSpPr>
        <dsp:cNvPr id="0" name=""/>
        <dsp:cNvSpPr/>
      </dsp:nvSpPr>
      <dsp:spPr>
        <a:xfrm>
          <a:off x="520435" y="685884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DD01FB-13E8-4DF4-ABE2-5A0E742F1A84}">
      <dsp:nvSpPr>
        <dsp:cNvPr id="0" name=""/>
        <dsp:cNvSpPr/>
      </dsp:nvSpPr>
      <dsp:spPr>
        <a:xfrm>
          <a:off x="25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Arial" panose="020B0604020202020204" pitchFamily="34" charset="0"/>
              <a:cs typeface="Arial" panose="020B0604020202020204" pitchFamily="34" charset="0"/>
            </a:rPr>
            <a:t>Get comfortable feeling uncomfortable</a:t>
          </a:r>
          <a:endParaRPr lang="en-US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35" y="1752360"/>
        <a:ext cx="1800000" cy="720000"/>
      </dsp:txXfrm>
    </dsp:sp>
    <dsp:sp modelId="{DBA0E061-57B2-4CD0-BF80-B873A4546AE8}">
      <dsp:nvSpPr>
        <dsp:cNvPr id="0" name=""/>
        <dsp:cNvSpPr/>
      </dsp:nvSpPr>
      <dsp:spPr>
        <a:xfrm>
          <a:off x="2635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F058C5-3465-45DD-9A45-A7F064B0D54F}">
      <dsp:nvSpPr>
        <dsp:cNvPr id="0" name=""/>
        <dsp:cNvSpPr/>
      </dsp:nvSpPr>
      <dsp:spPr>
        <a:xfrm>
          <a:off x="2140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Arial" panose="020B0604020202020204" pitchFamily="34" charset="0"/>
              <a:cs typeface="Arial" panose="020B0604020202020204" pitchFamily="34" charset="0"/>
            </a:rPr>
            <a:t>Create 'brave spaces' for discussions at all levels</a:t>
          </a:r>
          <a:endParaRPr lang="en-US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40435" y="1752360"/>
        <a:ext cx="1800000" cy="720000"/>
      </dsp:txXfrm>
    </dsp:sp>
    <dsp:sp modelId="{D4665FE4-BBC5-4E43-8A20-E21F9141CD18}">
      <dsp:nvSpPr>
        <dsp:cNvPr id="0" name=""/>
        <dsp:cNvSpPr/>
      </dsp:nvSpPr>
      <dsp:spPr>
        <a:xfrm>
          <a:off x="4750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AE974F-A614-4546-8091-44BDBA6BD375}">
      <dsp:nvSpPr>
        <dsp:cNvPr id="0" name=""/>
        <dsp:cNvSpPr/>
      </dsp:nvSpPr>
      <dsp:spPr>
        <a:xfrm>
          <a:off x="4255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Arial" panose="020B0604020202020204" pitchFamily="34" charset="0"/>
              <a:cs typeface="Arial" panose="020B0604020202020204" pitchFamily="34" charset="0"/>
            </a:rPr>
            <a:t>Set targets, and don't let failure hold you back</a:t>
          </a:r>
          <a:endParaRPr lang="en-US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55435" y="1752360"/>
        <a:ext cx="1800000" cy="720000"/>
      </dsp:txXfrm>
    </dsp:sp>
    <dsp:sp modelId="{55046C12-E5B1-4CD4-85B1-380E46C60EFD}">
      <dsp:nvSpPr>
        <dsp:cNvPr id="0" name=""/>
        <dsp:cNvSpPr/>
      </dsp:nvSpPr>
      <dsp:spPr>
        <a:xfrm>
          <a:off x="6888241" y="674045"/>
          <a:ext cx="764388" cy="802791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332FF4-7CD8-4776-8BE2-7CECDE77618F}">
      <dsp:nvSpPr>
        <dsp:cNvPr id="0" name=""/>
        <dsp:cNvSpPr/>
      </dsp:nvSpPr>
      <dsp:spPr>
        <a:xfrm>
          <a:off x="6370435" y="175055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Arial" panose="020B0604020202020204" pitchFamily="34" charset="0"/>
              <a:cs typeface="Arial" panose="020B0604020202020204" pitchFamily="34" charset="0"/>
            </a:rPr>
            <a:t>Centre the voices of the most marginalised groups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70435" y="1750558"/>
        <a:ext cx="18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61411-3673-455C-BBC2-00C1B3C41802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7A516-6613-4FB5-A840-2A1E3E1848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693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67A516-6613-4FB5-A840-2A1E3E18485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668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 have seen </a:t>
            </a:r>
            <a:r>
              <a:rPr lang="en-US" b="1"/>
              <a:t>disproportionate numbers of BAME doctors and other healthcare workers die from COVID-19</a:t>
            </a:r>
            <a:r>
              <a:rPr lang="en-US"/>
              <a:t>: 21% of all staff are BAME – 63% of healthcare workers who died were BAME. 20% of nursing staff are BAME – 64% of nurses who died were BAME. 44% of medical staff are BAME – 95% of doctors who died were BAME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67A516-6613-4FB5-A840-2A1E3E18485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074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67A516-6613-4FB5-A840-2A1E3E18485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135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Person centred for a psychologically safe space….</a:t>
            </a:r>
          </a:p>
          <a:p>
            <a:endParaRPr lang="en-GB"/>
          </a:p>
          <a:p>
            <a:r>
              <a:rPr lang="en-GB"/>
              <a:t>Couple of examples – BSW &amp; Somerset… </a:t>
            </a:r>
          </a:p>
          <a:p>
            <a:endParaRPr lang="en-GB"/>
          </a:p>
          <a:p>
            <a:r>
              <a:rPr lang="en-GB"/>
              <a:t>Through 121s etc</a:t>
            </a:r>
          </a:p>
          <a:p>
            <a:endParaRPr lang="en-GB"/>
          </a:p>
          <a:p>
            <a:r>
              <a:rPr lang="en-GB"/>
              <a:t>Moving to brave spaces…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67A516-6613-4FB5-A840-2A1E3E18485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8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67A516-6613-4FB5-A840-2A1E3E18485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876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CW 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F11F7C0-69A7-5342-B021-D2083E1134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476" y="2137785"/>
            <a:ext cx="3725725" cy="867930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defRPr sz="2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6476" y="3931491"/>
            <a:ext cx="3725725" cy="28623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5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502" y="700128"/>
            <a:ext cx="8602936" cy="3969261"/>
          </a:xfrm>
        </p:spPr>
        <p:txBody>
          <a:bodyPr tIns="3600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C2C25A-95DC-9245-BC62-D55B0E57F070}"/>
              </a:ext>
            </a:extLst>
          </p:cNvPr>
          <p:cNvCxnSpPr>
            <a:cxnSpLocks/>
          </p:cNvCxnSpPr>
          <p:nvPr userDrawn="1"/>
        </p:nvCxnSpPr>
        <p:spPr>
          <a:xfrm>
            <a:off x="268502" y="610738"/>
            <a:ext cx="8602936" cy="0"/>
          </a:xfrm>
          <a:prstGeom prst="line">
            <a:avLst/>
          </a:prstGeom>
          <a:ln w="1270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00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D57233-5226-1645-B3B8-645D4AA850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502" y="700128"/>
            <a:ext cx="8602936" cy="3969263"/>
          </a:xfrm>
        </p:spPr>
        <p:txBody>
          <a:bodyPr tIns="36000"/>
          <a:lstStyle>
            <a:lvl1pPr>
              <a:buClr>
                <a:schemeClr val="accent3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963A7E3-C1D0-8B4E-A01E-858242E02456}"/>
              </a:ext>
            </a:extLst>
          </p:cNvPr>
          <p:cNvCxnSpPr>
            <a:cxnSpLocks/>
          </p:cNvCxnSpPr>
          <p:nvPr userDrawn="1"/>
        </p:nvCxnSpPr>
        <p:spPr>
          <a:xfrm>
            <a:off x="268502" y="610738"/>
            <a:ext cx="8602936" cy="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30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C2C25A-95DC-9245-BC62-D55B0E57F070}"/>
              </a:ext>
            </a:extLst>
          </p:cNvPr>
          <p:cNvCxnSpPr>
            <a:cxnSpLocks/>
          </p:cNvCxnSpPr>
          <p:nvPr userDrawn="1"/>
        </p:nvCxnSpPr>
        <p:spPr>
          <a:xfrm>
            <a:off x="268502" y="610738"/>
            <a:ext cx="8602936" cy="0"/>
          </a:xfrm>
          <a:prstGeom prst="line">
            <a:avLst/>
          </a:prstGeom>
          <a:ln w="1270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37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D57233-5226-1645-B3B8-645D4AA850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963A7E3-C1D0-8B4E-A01E-858242E02456}"/>
              </a:ext>
            </a:extLst>
          </p:cNvPr>
          <p:cNvCxnSpPr>
            <a:cxnSpLocks/>
          </p:cNvCxnSpPr>
          <p:nvPr userDrawn="1"/>
        </p:nvCxnSpPr>
        <p:spPr>
          <a:xfrm>
            <a:off x="268502" y="610738"/>
            <a:ext cx="8602936" cy="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12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502" y="700129"/>
            <a:ext cx="4246348" cy="3990895"/>
          </a:xfrm>
        </p:spPr>
        <p:txBody>
          <a:bodyPr tIns="3600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700129"/>
            <a:ext cx="4242288" cy="3990895"/>
          </a:xfrm>
        </p:spPr>
        <p:txBody>
          <a:bodyPr tIns="3600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BFF64F-1BD8-204D-A69A-58590FE2D54B}"/>
              </a:ext>
            </a:extLst>
          </p:cNvPr>
          <p:cNvCxnSpPr>
            <a:cxnSpLocks/>
          </p:cNvCxnSpPr>
          <p:nvPr userDrawn="1"/>
        </p:nvCxnSpPr>
        <p:spPr>
          <a:xfrm>
            <a:off x="268502" y="610738"/>
            <a:ext cx="8602936" cy="0"/>
          </a:xfrm>
          <a:prstGeom prst="line">
            <a:avLst/>
          </a:prstGeom>
          <a:ln w="1270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7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7FC004E-DB03-3347-81FC-B511DCD08E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502" y="700129"/>
            <a:ext cx="4246348" cy="3990895"/>
          </a:xfrm>
        </p:spPr>
        <p:txBody>
          <a:bodyPr tIns="36000" rIns="0" bIns="0"/>
          <a:lstStyle>
            <a:lvl1pPr>
              <a:buClr>
                <a:schemeClr val="accent3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700129"/>
            <a:ext cx="4242288" cy="3990895"/>
          </a:xfrm>
        </p:spPr>
        <p:txBody>
          <a:bodyPr tIns="36000" rIns="0" bIns="0"/>
          <a:lstStyle>
            <a:lvl1pPr>
              <a:buClr>
                <a:schemeClr val="accent3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3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BFF64F-1BD8-204D-A69A-58590FE2D54B}"/>
              </a:ext>
            </a:extLst>
          </p:cNvPr>
          <p:cNvCxnSpPr>
            <a:cxnSpLocks/>
          </p:cNvCxnSpPr>
          <p:nvPr userDrawn="1"/>
        </p:nvCxnSpPr>
        <p:spPr>
          <a:xfrm>
            <a:off x="268502" y="610738"/>
            <a:ext cx="8602936" cy="0"/>
          </a:xfrm>
          <a:prstGeom prst="line">
            <a:avLst/>
          </a:prstGeom>
          <a:ln w="127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17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 w/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502" y="700130"/>
            <a:ext cx="4246348" cy="3568874"/>
          </a:xfrm>
          <a:solidFill>
            <a:schemeClr val="bg2">
              <a:lumMod val="95000"/>
            </a:schemeClr>
          </a:solidFill>
        </p:spPr>
        <p:txBody>
          <a:bodyPr lIns="108000" tIns="108000" rIns="108000" bIns="10800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700130"/>
            <a:ext cx="4242288" cy="3568874"/>
          </a:xfrm>
          <a:solidFill>
            <a:schemeClr val="bg2">
              <a:lumMod val="95000"/>
            </a:schemeClr>
          </a:solidFill>
        </p:spPr>
        <p:txBody>
          <a:bodyPr lIns="108000" tIns="108000" rIns="108000" bIns="10800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BFF64F-1BD8-204D-A69A-58590FE2D54B}"/>
              </a:ext>
            </a:extLst>
          </p:cNvPr>
          <p:cNvCxnSpPr>
            <a:cxnSpLocks/>
          </p:cNvCxnSpPr>
          <p:nvPr userDrawn="1"/>
        </p:nvCxnSpPr>
        <p:spPr>
          <a:xfrm>
            <a:off x="268502" y="610738"/>
            <a:ext cx="8602936" cy="0"/>
          </a:xfrm>
          <a:prstGeom prst="line">
            <a:avLst/>
          </a:prstGeom>
          <a:ln w="1270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11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 w/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ird&#10;&#10;Description automatically generated">
            <a:extLst>
              <a:ext uri="{FF2B5EF4-FFF2-40B4-BE49-F238E27FC236}">
                <a16:creationId xmlns:a16="http://schemas.microsoft.com/office/drawing/2014/main" id="{7A8512A6-E1F9-224A-8565-561A8DD59A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502" y="700130"/>
            <a:ext cx="4246348" cy="3568874"/>
          </a:xfrm>
          <a:solidFill>
            <a:schemeClr val="bg1">
              <a:alpha val="13000"/>
            </a:schemeClr>
          </a:solidFill>
        </p:spPr>
        <p:txBody>
          <a:bodyPr lIns="108000" tIns="108000" rIns="108000" b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700130"/>
            <a:ext cx="4242288" cy="3568874"/>
          </a:xfrm>
          <a:solidFill>
            <a:schemeClr val="bg1">
              <a:alpha val="13000"/>
            </a:schemeClr>
          </a:solidFill>
        </p:spPr>
        <p:txBody>
          <a:bodyPr lIns="108000" tIns="108000" rIns="108000" b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BFF64F-1BD8-204D-A69A-58590FE2D54B}"/>
              </a:ext>
            </a:extLst>
          </p:cNvPr>
          <p:cNvCxnSpPr>
            <a:cxnSpLocks/>
          </p:cNvCxnSpPr>
          <p:nvPr userDrawn="1"/>
        </p:nvCxnSpPr>
        <p:spPr>
          <a:xfrm>
            <a:off x="268502" y="610738"/>
            <a:ext cx="8602936" cy="0"/>
          </a:xfrm>
          <a:prstGeom prst="line">
            <a:avLst/>
          </a:prstGeom>
          <a:ln w="1270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75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alf Page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EEAAF76-F42F-6943-9D3C-546F98E87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502" y="700129"/>
            <a:ext cx="8602936" cy="1475912"/>
          </a:xfrm>
        </p:spPr>
        <p:txBody>
          <a:bodyPr tIns="3600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C2C25A-95DC-9245-BC62-D55B0E57F070}"/>
              </a:ext>
            </a:extLst>
          </p:cNvPr>
          <p:cNvCxnSpPr>
            <a:cxnSpLocks/>
          </p:cNvCxnSpPr>
          <p:nvPr userDrawn="1"/>
        </p:nvCxnSpPr>
        <p:spPr>
          <a:xfrm>
            <a:off x="268502" y="610738"/>
            <a:ext cx="8602936" cy="0"/>
          </a:xfrm>
          <a:prstGeom prst="line">
            <a:avLst/>
          </a:prstGeom>
          <a:ln w="1270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6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56A7D2D-2708-2B43-961F-18C8F5045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54F5CA02-687A-9E44-B6FC-F018E49599B4}"/>
              </a:ext>
            </a:extLst>
          </p:cNvPr>
          <p:cNvSpPr txBox="1">
            <a:spLocks/>
          </p:cNvSpPr>
          <p:nvPr userDrawn="1"/>
        </p:nvSpPr>
        <p:spPr>
          <a:xfrm>
            <a:off x="0" y="4714406"/>
            <a:ext cx="9144000" cy="429094"/>
          </a:xfrm>
          <a:prstGeom prst="rect">
            <a:avLst/>
          </a:prstGeom>
        </p:spPr>
        <p:txBody>
          <a:bodyPr wrap="square" bIns="187200">
            <a:sp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bg1"/>
                </a:solidFill>
                <a:latin typeface="Calibri Light"/>
                <a:ea typeface="+mn-ea"/>
                <a:cs typeface="Calibri Light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0" i="0" kern="1200">
                <a:solidFill>
                  <a:schemeClr val="bg1"/>
                </a:solidFill>
                <a:effectLst/>
                <a:latin typeface="Calibri Light"/>
                <a:ea typeface="+mn-ea"/>
                <a:cs typeface="Calibri Light"/>
              </a:rPr>
              <a:t>contact@scwcsu.nhs.uk  |  scwcsu.nhs.uk  |  @NHSscwcsu</a:t>
            </a:r>
          </a:p>
        </p:txBody>
      </p:sp>
    </p:spTree>
    <p:extLst>
      <p:ext uri="{BB962C8B-B14F-4D97-AF65-F5344CB8AC3E}">
        <p14:creationId xmlns:p14="http://schemas.microsoft.com/office/powerpoint/2010/main" val="234842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CW 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78536C-D15D-C745-A38C-F2B3C955E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476" y="2138362"/>
            <a:ext cx="3725725" cy="867930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defRPr sz="2800" b="0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6475" y="3931780"/>
            <a:ext cx="3725725" cy="28623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l">
              <a:buNone/>
              <a:defRPr sz="1400" b="0" i="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0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56A7D2D-2708-2B43-961F-18C8F5045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55" y="762"/>
            <a:ext cx="9141291" cy="5141976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54F5CA02-687A-9E44-B6FC-F018E49599B4}"/>
              </a:ext>
            </a:extLst>
          </p:cNvPr>
          <p:cNvSpPr txBox="1">
            <a:spLocks/>
          </p:cNvSpPr>
          <p:nvPr userDrawn="1"/>
        </p:nvSpPr>
        <p:spPr>
          <a:xfrm>
            <a:off x="0" y="4714407"/>
            <a:ext cx="9144000" cy="429094"/>
          </a:xfrm>
          <a:prstGeom prst="rect">
            <a:avLst/>
          </a:prstGeom>
        </p:spPr>
        <p:txBody>
          <a:bodyPr wrap="square" bIns="187200">
            <a:sp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bg1"/>
                </a:solidFill>
                <a:latin typeface="Calibri Light"/>
                <a:ea typeface="+mn-ea"/>
                <a:cs typeface="Calibri Light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0" i="0" kern="1200" err="1">
                <a:solidFill>
                  <a:schemeClr val="bg1"/>
                </a:solidFill>
                <a:effectLst/>
                <a:latin typeface="Calibri Light"/>
                <a:ea typeface="+mn-ea"/>
                <a:cs typeface="Calibri Light"/>
              </a:rPr>
              <a:t>contact@scwcsu.nhs.uk</a:t>
            </a:r>
            <a:r>
              <a:rPr lang="en-GB" sz="1400" b="0" i="0" kern="1200">
                <a:solidFill>
                  <a:schemeClr val="bg1"/>
                </a:solidFill>
                <a:effectLst/>
                <a:latin typeface="Calibri Light"/>
                <a:ea typeface="+mn-ea"/>
                <a:cs typeface="Calibri Light"/>
              </a:rPr>
              <a:t>  |  scwcsu.nhs.uk  |  </a:t>
            </a:r>
            <a:r>
              <a:rPr lang="en-GB" sz="1400" b="0" i="0" u="none" strike="noStrike" kern="1200">
                <a:solidFill>
                  <a:schemeClr val="bg1"/>
                </a:solidFill>
                <a:effectLst/>
                <a:latin typeface="Calibri Light"/>
                <a:ea typeface="+mn-ea"/>
                <a:cs typeface="Calibri Light"/>
              </a:rPr>
              <a:t>@</a:t>
            </a:r>
            <a:r>
              <a:rPr lang="en-GB" sz="1400" b="0" i="0" u="none" strike="noStrike" kern="1200" err="1">
                <a:solidFill>
                  <a:schemeClr val="bg1"/>
                </a:solidFill>
                <a:effectLst/>
                <a:latin typeface="Calibri Light"/>
                <a:ea typeface="+mn-ea"/>
                <a:cs typeface="Calibri Light"/>
              </a:rPr>
              <a:t>NHSscw</a:t>
            </a:r>
            <a:endParaRPr lang="en-GB" sz="1400" b="0" i="0" kern="1200">
              <a:solidFill>
                <a:schemeClr val="bg1"/>
              </a:solidFill>
              <a:effectLst/>
              <a:latin typeface="Calibri Light"/>
              <a:ea typeface="+mn-ea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34300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Divider Blue Style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A94875-A38B-7347-ABF1-0C72A2B4B6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7434"/>
            <a:ext cx="9144000" cy="51425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025" y="3499891"/>
            <a:ext cx="4647246" cy="717634"/>
          </a:xfrm>
        </p:spPr>
        <p:txBody>
          <a:bodyPr rIns="0" anchor="t" anchorCtr="0">
            <a:normAutofit/>
          </a:bodyPr>
          <a:lstStyle>
            <a:lvl1pPr algn="l">
              <a:defRPr sz="2400">
                <a:solidFill>
                  <a:schemeClr val="accent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1025" y="3282141"/>
            <a:ext cx="4647246" cy="283586"/>
          </a:xfrm>
        </p:spPr>
        <p:txBody>
          <a:bodyPr vert="horz" rIns="0" bIns="46800" anchor="b" anchorCtr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89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Blue Style 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FBC60C-BB05-FD40-A086-3F7746736F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5892"/>
            <a:ext cx="9144000" cy="514258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C4680B1-BAD7-E349-B6B3-D1FB5EBE41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025" y="3499891"/>
            <a:ext cx="4647246" cy="717634"/>
          </a:xfrm>
        </p:spPr>
        <p:txBody>
          <a:bodyPr rIns="0" anchor="t" anchorCtr="0">
            <a:normAutofit/>
          </a:bodyPr>
          <a:lstStyle>
            <a:lvl1pPr algn="l">
              <a:defRPr sz="2400">
                <a:solidFill>
                  <a:schemeClr val="accent5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94DEE56-90A3-E646-B98A-C596EB3CB2D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1025" y="3282141"/>
            <a:ext cx="4647246" cy="283586"/>
          </a:xfrm>
        </p:spPr>
        <p:txBody>
          <a:bodyPr vert="horz" rIns="0" bIns="46800" anchor="b" anchorCtr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4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Blue Style 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FBC60C-BB05-FD40-A086-3F7746736F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5892"/>
            <a:ext cx="9144000" cy="514258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AF79958-EBB8-564A-A5E5-27C01514C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025" y="3499891"/>
            <a:ext cx="4647246" cy="717634"/>
          </a:xfrm>
        </p:spPr>
        <p:txBody>
          <a:bodyPr rIns="0" anchor="t" anchorCtr="0">
            <a:normAutofit/>
          </a:bodyPr>
          <a:lstStyle>
            <a:lvl1pPr algn="l">
              <a:defRPr sz="2400"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8733E40-D763-4947-85CE-D6BE73A308B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1025" y="3282141"/>
            <a:ext cx="4647246" cy="283586"/>
          </a:xfrm>
        </p:spPr>
        <p:txBody>
          <a:bodyPr vert="horz" rIns="0" bIns="46800" anchor="b" anchorCtr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0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Blue Style 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FBC60C-BB05-FD40-A086-3F7746736F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5892"/>
            <a:ext cx="9144000" cy="514258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BB396EB-0A11-DE4A-88DA-4B4721F92F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025" y="3499891"/>
            <a:ext cx="4647246" cy="717634"/>
          </a:xfrm>
        </p:spPr>
        <p:txBody>
          <a:bodyPr rIns="0" anchor="t" anchorCtr="0">
            <a:normAutofit/>
          </a:bodyPr>
          <a:lstStyle>
            <a:lvl1pPr algn="l">
              <a:defRPr sz="2400"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AB18079C-8386-2646-9947-3BC27C0AA5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1025" y="3282141"/>
            <a:ext cx="4647246" cy="283586"/>
          </a:xfrm>
        </p:spPr>
        <p:txBody>
          <a:bodyPr vert="horz" rIns="0" bIns="46800" anchor="b" anchorCtr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0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Blue Style 1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FBC60C-BB05-FD40-A086-3F7746736F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5892"/>
            <a:ext cx="9144000" cy="514258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B319C41-2739-ED47-B935-70743EB37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025" y="3499891"/>
            <a:ext cx="4647246" cy="717634"/>
          </a:xfrm>
        </p:spPr>
        <p:txBody>
          <a:bodyPr rIns="0" anchor="t" anchorCtr="0">
            <a:normAutofit/>
          </a:bodyPr>
          <a:lstStyle>
            <a:lvl1pPr algn="l">
              <a:defRPr sz="2400">
                <a:solidFill>
                  <a:schemeClr val="accent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D65DE16C-9038-8C41-B5A6-2B3369E64D6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1025" y="3282141"/>
            <a:ext cx="4647246" cy="283586"/>
          </a:xfrm>
        </p:spPr>
        <p:txBody>
          <a:bodyPr vert="horz" rIns="0" bIns="46800" anchor="b" anchorCtr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8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Divider White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FBC60C-BB05-FD40-A086-3F7746736F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8607" y="2471191"/>
            <a:ext cx="5897302" cy="717633"/>
          </a:xfrm>
        </p:spPr>
        <p:txBody>
          <a:bodyPr anchor="t" anchorCtr="0">
            <a:normAutofit/>
          </a:bodyPr>
          <a:lstStyle>
            <a:lvl1pPr algn="l"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8607" y="2265016"/>
            <a:ext cx="5897302" cy="283586"/>
          </a:xfrm>
        </p:spPr>
        <p:txBody>
          <a:bodyPr vert="horz" anchor="b" anchorCtr="0">
            <a:normAutofit/>
          </a:bodyPr>
          <a:lstStyle>
            <a:lvl1pPr marL="0" indent="0" algn="l">
              <a:buNone/>
              <a:defRPr sz="16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5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Divider Blue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FBC60C-BB05-FD40-A086-3F7746736F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8607" y="2471192"/>
            <a:ext cx="5897302" cy="717634"/>
          </a:xfrm>
        </p:spPr>
        <p:txBody>
          <a:bodyPr anchor="t" anchorCtr="0">
            <a:normAutofit/>
          </a:bodyPr>
          <a:lstStyle>
            <a:lvl1pPr algn="l">
              <a:defRPr sz="2400"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8607" y="2265016"/>
            <a:ext cx="5897302" cy="283586"/>
          </a:xfrm>
        </p:spPr>
        <p:txBody>
          <a:bodyPr vert="horz" anchor="b" anchorCtr="0"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2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E0629E7-38D8-9B43-BD86-9712C98BAA48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0532" y="89391"/>
            <a:ext cx="8602936" cy="499703"/>
          </a:xfrm>
          <a:prstGeom prst="rect">
            <a:avLst/>
          </a:prstGeom>
        </p:spPr>
        <p:txBody>
          <a:bodyPr vert="horz" lIns="0" tIns="45720" rIns="91440" bIns="4572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502" y="678486"/>
            <a:ext cx="8602936" cy="3996316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2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61" r:id="rId8"/>
    <p:sldLayoutId id="2147483689" r:id="rId9"/>
    <p:sldLayoutId id="2147483662" r:id="rId10"/>
    <p:sldLayoutId id="2147483679" r:id="rId11"/>
    <p:sldLayoutId id="2147483683" r:id="rId12"/>
    <p:sldLayoutId id="2147483684" r:id="rId13"/>
    <p:sldLayoutId id="2147483664" r:id="rId14"/>
    <p:sldLayoutId id="2147483680" r:id="rId15"/>
    <p:sldLayoutId id="2147483681" r:id="rId16"/>
    <p:sldLayoutId id="2147483682" r:id="rId17"/>
    <p:sldLayoutId id="2147483695" r:id="rId18"/>
    <p:sldLayoutId id="2147483667" r:id="rId19"/>
    <p:sldLayoutId id="2147483696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rgbClr val="5A5A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rgbClr val="5A5A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rgbClr val="5A5A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2"/>
        </a:buClr>
        <a:buFont typeface="Arial" panose="020B0604020202020204" pitchFamily="34" charset="0"/>
        <a:buChar char="•"/>
        <a:defRPr sz="1000" kern="1200">
          <a:solidFill>
            <a:srgbClr val="5A5A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2"/>
        </a:buClr>
        <a:buFont typeface="Arial" panose="020B0604020202020204" pitchFamily="34" charset="0"/>
        <a:buChar char="•"/>
        <a:defRPr sz="800" kern="1200">
          <a:solidFill>
            <a:srgbClr val="5A5A5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10.xml"/><Relationship Id="rId1" Type="http://schemas.openxmlformats.org/officeDocument/2006/relationships/video" Target="https://www.youtube.com/embed/PW8SdvmPsMw?feature=oembed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jpeg"/><Relationship Id="rId4" Type="http://schemas.openxmlformats.org/officeDocument/2006/relationships/image" Target="../media/image17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www.mindtools.com/pages/article/managing-vuca-world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hnicity-facts-figures.service.gov.uk/workforce-and-business/nhs-staff-experience/nhs-staff-experiencing-discrimination-at-work/latest#:~:text=In%202019%3A,all%20other%20ethnic%20groups%20combine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DD01A-1A9D-D544-45BE-DB783F5662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476" y="1506677"/>
            <a:ext cx="3683907" cy="1837426"/>
          </a:xfrm>
        </p:spPr>
        <p:txBody>
          <a:bodyPr/>
          <a:lstStyle/>
          <a:p>
            <a:r>
              <a:rPr lang="en-GB" sz="1800" b="1" dirty="0">
                <a:latin typeface="Arial"/>
                <a:cs typeface="Arial"/>
              </a:rPr>
              <a:t>Aligning holistic, person centred inclusion and wellbeing with an organisational culture of psychological safety and accountability to support personal and organisational resilience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D953E-CD74-7A11-BDE0-AD12D347D726}"/>
              </a:ext>
            </a:extLst>
          </p:cNvPr>
          <p:cNvSpPr txBox="1"/>
          <p:nvPr/>
        </p:nvSpPr>
        <p:spPr>
          <a:xfrm>
            <a:off x="489260" y="3381607"/>
            <a:ext cx="341924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/>
                <a:cs typeface="Arial"/>
              </a:rPr>
              <a:t>Tuesday, 15 November 2022</a:t>
            </a:r>
            <a:br>
              <a:rPr lang="en-GB" sz="1600" dirty="0">
                <a:latin typeface="Arial"/>
                <a:cs typeface="Arial"/>
              </a:rPr>
            </a:br>
            <a:r>
              <a:rPr lang="en-GB" sz="1600" dirty="0">
                <a:solidFill>
                  <a:schemeClr val="bg1"/>
                </a:solidFill>
                <a:latin typeface="Arial"/>
                <a:cs typeface="Arial"/>
              </a:rPr>
              <a:t>1.25pm-1.55pm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A4E971-1D41-DC37-4991-BE9C5A410FEC}"/>
              </a:ext>
            </a:extLst>
          </p:cNvPr>
          <p:cNvSpPr txBox="1"/>
          <p:nvPr/>
        </p:nvSpPr>
        <p:spPr>
          <a:xfrm>
            <a:off x="546476" y="4114635"/>
            <a:ext cx="570524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A8D7"/>
                </a:solidFill>
                <a:latin typeface="Arial"/>
                <a:cs typeface="Arial"/>
              </a:rPr>
              <a:t>Ayo Barley 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- Programme Director, EDI and Wellbeing </a:t>
            </a:r>
          </a:p>
          <a:p>
            <a:r>
              <a:rPr lang="en-US" sz="1600" b="1" dirty="0">
                <a:solidFill>
                  <a:srgbClr val="00A8D7"/>
                </a:solidFill>
                <a:latin typeface="Arial"/>
                <a:cs typeface="Arial"/>
              </a:rPr>
              <a:t>David Benson 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- OD Programme Director</a:t>
            </a:r>
          </a:p>
        </p:txBody>
      </p:sp>
    </p:spTree>
    <p:extLst>
      <p:ext uri="{BB962C8B-B14F-4D97-AF65-F5344CB8AC3E}">
        <p14:creationId xmlns:p14="http://schemas.microsoft.com/office/powerpoint/2010/main" val="109021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5216C-DE36-2518-6062-7DFF20D44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Creating Psychologically Safe Spaces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A892738-A685-1E77-4834-653FF3940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31" y="982207"/>
            <a:ext cx="8615203" cy="232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85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829FF-9C5C-4294-9405-07C9E42BF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Shifting the Conversation: Diagnostic vs Dialogic Change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6CCD11-23B4-4199-B0A8-341A0AE30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51" y="667145"/>
            <a:ext cx="8608298" cy="367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86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A007-0EA0-DB15-5017-F3A544B7F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8607" y="2374331"/>
            <a:ext cx="5897302" cy="394838"/>
          </a:xfrm>
        </p:spPr>
        <p:txBody>
          <a:bodyPr>
            <a:normAutofit fontScale="90000"/>
          </a:bodyPr>
          <a:lstStyle/>
          <a:p>
            <a:r>
              <a:rPr lang="en-GB"/>
              <a:t>So what do we need to do differently?</a:t>
            </a:r>
          </a:p>
        </p:txBody>
      </p:sp>
    </p:spTree>
    <p:extLst>
      <p:ext uri="{BB962C8B-B14F-4D97-AF65-F5344CB8AC3E}">
        <p14:creationId xmlns:p14="http://schemas.microsoft.com/office/powerpoint/2010/main" val="265911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F716E-5531-D9FD-FCFB-122A15A8C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Edgar Schein – the Humble Consultant</a:t>
            </a:r>
          </a:p>
        </p:txBody>
      </p:sp>
      <p:pic>
        <p:nvPicPr>
          <p:cNvPr id="4" name="Online Media 3" title="Edgar Schein - Humble Consulting">
            <a:hlinkClick r:id="" action="ppaction://media"/>
            <a:extLst>
              <a:ext uri="{FF2B5EF4-FFF2-40B4-BE49-F238E27FC236}">
                <a16:creationId xmlns:a16="http://schemas.microsoft.com/office/drawing/2014/main" id="{92ED7E8E-2592-F8B0-3DF3-C1A4CC8F8C1A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57275" y="700088"/>
            <a:ext cx="7024688" cy="396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5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B44E0-5A1F-4651-B132-411AB3C81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Doing Dialogic 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618F1-ACF0-43B4-B5CF-4EF5D99B8D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501" y="700129"/>
            <a:ext cx="4561193" cy="399089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/>
              <a:t>“We do not see the world as it is…”</a:t>
            </a:r>
          </a:p>
          <a:p>
            <a:pPr>
              <a:lnSpc>
                <a:spcPct val="150000"/>
              </a:lnSpc>
            </a:pPr>
            <a:r>
              <a:rPr lang="en-GB"/>
              <a:t>No longer solutions led… exploration and openness are the key</a:t>
            </a:r>
          </a:p>
          <a:p>
            <a:pPr>
              <a:lnSpc>
                <a:spcPct val="150000"/>
              </a:lnSpc>
            </a:pPr>
            <a:r>
              <a:rPr lang="en-GB"/>
              <a:t>Creating the environment for honest dialogue</a:t>
            </a:r>
          </a:p>
          <a:p>
            <a:pPr>
              <a:lnSpc>
                <a:spcPct val="150000"/>
              </a:lnSpc>
            </a:pPr>
            <a:r>
              <a:rPr lang="en-GB"/>
              <a:t>Focus on understanding and then disrupting the narratives espoused</a:t>
            </a:r>
          </a:p>
          <a:p>
            <a:pPr>
              <a:lnSpc>
                <a:spcPct val="150000"/>
              </a:lnSpc>
            </a:pPr>
            <a:r>
              <a:rPr lang="en-GB"/>
              <a:t>People will lead the change themselves when the conditions for change are right</a:t>
            </a:r>
          </a:p>
          <a:p>
            <a:pPr marL="0" indent="0">
              <a:buNone/>
            </a:pPr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0C91D94-A1E3-46FF-A358-BD29A7E09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183" y="700130"/>
            <a:ext cx="3472285" cy="316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3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A007-0EA0-DB15-5017-F3A544B7F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8607" y="2223542"/>
            <a:ext cx="6274074" cy="696415"/>
          </a:xfrm>
        </p:spPr>
        <p:txBody>
          <a:bodyPr>
            <a:normAutofit fontScale="90000"/>
          </a:bodyPr>
          <a:lstStyle/>
          <a:p>
            <a:r>
              <a:rPr lang="en-GB"/>
              <a:t>What does this mean for ED&amp;I and Wellbeing</a:t>
            </a:r>
          </a:p>
        </p:txBody>
      </p:sp>
    </p:spTree>
    <p:extLst>
      <p:ext uri="{BB962C8B-B14F-4D97-AF65-F5344CB8AC3E}">
        <p14:creationId xmlns:p14="http://schemas.microsoft.com/office/powerpoint/2010/main" val="281845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F2723-400C-AE18-9BC2-A7F0A0FAD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Creating the Right Climate</a:t>
            </a: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0C87A9A3-4191-8070-15E7-8DF6A16CEC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4271400"/>
              </p:ext>
            </p:extLst>
          </p:nvPr>
        </p:nvGraphicFramePr>
        <p:xfrm>
          <a:off x="469394" y="1093110"/>
          <a:ext cx="8195871" cy="3144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F5F930-E14B-940F-2095-3CDECCE29F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6826" y="1749683"/>
            <a:ext cx="1058823" cy="82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78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312DB-7522-FD69-9107-9D5CEC5FC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"/>
                <a:cs typeface="Arial"/>
              </a:rPr>
              <a:t>Building Resilience in EDI in a Trust Setting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766A70-1E51-020D-C9BB-C40371E05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358" y="830967"/>
            <a:ext cx="6927284" cy="389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60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A007-0EA0-DB15-5017-F3A544B7F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8607" y="2374331"/>
            <a:ext cx="6274074" cy="394838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rial"/>
                <a:cs typeface="Arial"/>
              </a:rPr>
              <a:t>Any questions, thoughts, or reflections?</a:t>
            </a:r>
          </a:p>
        </p:txBody>
      </p:sp>
    </p:spTree>
    <p:extLst>
      <p:ext uri="{BB962C8B-B14F-4D97-AF65-F5344CB8AC3E}">
        <p14:creationId xmlns:p14="http://schemas.microsoft.com/office/powerpoint/2010/main" val="180113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81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1C92E-0EB4-5487-E11E-6FC46C10C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Welcome		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9F8B98-03DF-95A2-067F-C661DC10D18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/>
              <a:t>What we’ll be covering today…</a:t>
            </a:r>
          </a:p>
          <a:p>
            <a:pPr>
              <a:lnSpc>
                <a:spcPct val="150000"/>
              </a:lnSpc>
            </a:pPr>
            <a:r>
              <a:rPr lang="en-GB"/>
              <a:t>Our increasingly VUCA world</a:t>
            </a:r>
          </a:p>
          <a:p>
            <a:pPr>
              <a:lnSpc>
                <a:spcPct val="150000"/>
              </a:lnSpc>
            </a:pPr>
            <a:r>
              <a:rPr lang="en-GB"/>
              <a:t>The ED&amp;I Challenge and Building Resilience</a:t>
            </a:r>
          </a:p>
          <a:p>
            <a:pPr>
              <a:lnSpc>
                <a:spcPct val="150000"/>
              </a:lnSpc>
            </a:pPr>
            <a:r>
              <a:rPr lang="en-GB"/>
              <a:t>Changing the conversation</a:t>
            </a:r>
          </a:p>
          <a:p>
            <a:pPr>
              <a:lnSpc>
                <a:spcPct val="150000"/>
              </a:lnSpc>
            </a:pPr>
            <a:r>
              <a:rPr lang="en-GB"/>
              <a:t>Changing our approach</a:t>
            </a:r>
          </a:p>
          <a:p>
            <a:pPr>
              <a:lnSpc>
                <a:spcPct val="150000"/>
              </a:lnSpc>
            </a:pPr>
            <a:r>
              <a:rPr lang="en-GB"/>
              <a:t>Creating space for ED&amp;I and Resilience</a:t>
            </a:r>
          </a:p>
          <a:p>
            <a:pPr>
              <a:lnSpc>
                <a:spcPct val="150000"/>
              </a:lnSpc>
            </a:pPr>
            <a:endParaRPr lang="en-GB"/>
          </a:p>
          <a:p>
            <a:pPr>
              <a:lnSpc>
                <a:spcPct val="150000"/>
              </a:lnSpc>
            </a:pPr>
            <a:endParaRPr lang="en-GB"/>
          </a:p>
          <a:p>
            <a:pPr>
              <a:lnSpc>
                <a:spcPct val="150000"/>
              </a:lnSpc>
            </a:pPr>
            <a:endParaRPr lang="en-GB"/>
          </a:p>
        </p:txBody>
      </p: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DB5E5D75-BACF-3899-91B6-51484EFB4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32" y="2310565"/>
            <a:ext cx="1200294" cy="1142155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B8973E-738D-21A3-D099-80FEC4E15373}"/>
              </a:ext>
            </a:extLst>
          </p:cNvPr>
          <p:cNvSpPr txBox="1"/>
          <p:nvPr/>
        </p:nvSpPr>
        <p:spPr>
          <a:xfrm>
            <a:off x="1331917" y="954292"/>
            <a:ext cx="3182933" cy="10276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/>
                </a:solidFill>
                <a:latin typeface="Arial"/>
                <a:cs typeface="Arial"/>
              </a:rPr>
              <a:t>Ayo Barley (She/her)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5A5A5A"/>
                </a:solidFill>
                <a:latin typeface="Arial"/>
                <a:cs typeface="Arial"/>
              </a:rPr>
              <a:t>Equality, Diversity, Inclusion and Wellbeing Programme Director</a:t>
            </a:r>
            <a:endParaRPr lang="en-US" sz="1200" dirty="0">
              <a:solidFill>
                <a:srgbClr val="5A5A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E06592-917E-181A-4078-F35082168988}"/>
              </a:ext>
            </a:extLst>
          </p:cNvPr>
          <p:cNvSpPr txBox="1"/>
          <p:nvPr/>
        </p:nvSpPr>
        <p:spPr>
          <a:xfrm>
            <a:off x="1361926" y="2347144"/>
            <a:ext cx="3182933" cy="1027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Benson</a:t>
            </a:r>
          </a:p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Organisational</a:t>
            </a:r>
            <a:r>
              <a:rPr lang="en-US" sz="1200" dirty="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Development Programme Director</a:t>
            </a:r>
          </a:p>
        </p:txBody>
      </p:sp>
      <p:pic>
        <p:nvPicPr>
          <p:cNvPr id="12" name="Graphic 11" descr="Clipboard Checked outline">
            <a:extLst>
              <a:ext uri="{FF2B5EF4-FFF2-40B4-BE49-F238E27FC236}">
                <a16:creationId xmlns:a16="http://schemas.microsoft.com/office/drawing/2014/main" id="{524FCDEA-F7A7-637D-8427-2EB0C91F8E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12082" y="700129"/>
            <a:ext cx="1061386" cy="1061386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B1F1BC8-FB12-E081-4886-081E9B0B95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226" y="956462"/>
            <a:ext cx="929309" cy="97770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26013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A007-0EA0-DB15-5017-F3A544B7F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8607" y="2374331"/>
            <a:ext cx="5897302" cy="394838"/>
          </a:xfrm>
        </p:spPr>
        <p:txBody>
          <a:bodyPr>
            <a:normAutofit fontScale="90000"/>
          </a:bodyPr>
          <a:lstStyle/>
          <a:p>
            <a:r>
              <a:rPr lang="en-GB"/>
              <a:t>What IS going on?</a:t>
            </a:r>
          </a:p>
        </p:txBody>
      </p:sp>
    </p:spTree>
    <p:extLst>
      <p:ext uri="{BB962C8B-B14F-4D97-AF65-F5344CB8AC3E}">
        <p14:creationId xmlns:p14="http://schemas.microsoft.com/office/powerpoint/2010/main" val="59946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77DDA5F-58B9-59DE-618C-52A3FF24BA80}"/>
              </a:ext>
            </a:extLst>
          </p:cNvPr>
          <p:cNvCxnSpPr>
            <a:cxnSpLocks/>
          </p:cNvCxnSpPr>
          <p:nvPr/>
        </p:nvCxnSpPr>
        <p:spPr>
          <a:xfrm>
            <a:off x="2945544" y="1733267"/>
            <a:ext cx="3085445" cy="0"/>
          </a:xfrm>
          <a:prstGeom prst="straightConnector1">
            <a:avLst/>
          </a:prstGeom>
          <a:ln w="12700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DC3DB17-9BAB-F18A-43E2-B5CAEEE1EDF7}"/>
              </a:ext>
            </a:extLst>
          </p:cNvPr>
          <p:cNvCxnSpPr>
            <a:cxnSpLocks/>
          </p:cNvCxnSpPr>
          <p:nvPr/>
        </p:nvCxnSpPr>
        <p:spPr>
          <a:xfrm>
            <a:off x="2945544" y="3235942"/>
            <a:ext cx="3085445" cy="0"/>
          </a:xfrm>
          <a:prstGeom prst="straightConnector1">
            <a:avLst/>
          </a:prstGeom>
          <a:ln w="12700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BA2DB8A-4D49-3770-DBA5-6626396EF21E}"/>
              </a:ext>
            </a:extLst>
          </p:cNvPr>
          <p:cNvCxnSpPr>
            <a:cxnSpLocks/>
          </p:cNvCxnSpPr>
          <p:nvPr/>
        </p:nvCxnSpPr>
        <p:spPr>
          <a:xfrm>
            <a:off x="2945544" y="2735051"/>
            <a:ext cx="3085445" cy="0"/>
          </a:xfrm>
          <a:prstGeom prst="straightConnector1">
            <a:avLst/>
          </a:prstGeom>
          <a:ln w="12700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54807B5-1817-4611-7B04-8F57E99321F4}"/>
              </a:ext>
            </a:extLst>
          </p:cNvPr>
          <p:cNvCxnSpPr>
            <a:cxnSpLocks/>
          </p:cNvCxnSpPr>
          <p:nvPr/>
        </p:nvCxnSpPr>
        <p:spPr>
          <a:xfrm>
            <a:off x="2945544" y="2234159"/>
            <a:ext cx="3085445" cy="0"/>
          </a:xfrm>
          <a:prstGeom prst="straightConnector1">
            <a:avLst/>
          </a:prstGeom>
          <a:ln w="12700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5DF501F-F89C-73FD-6671-BA8ECFA2A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It’s (still…) a VUCA World</a:t>
            </a:r>
          </a:p>
        </p:txBody>
      </p:sp>
      <p:pic>
        <p:nvPicPr>
          <p:cNvPr id="1026" name="Picture 2" descr="GLOBE Home Page - GLOBE.gov">
            <a:extLst>
              <a:ext uri="{FF2B5EF4-FFF2-40B4-BE49-F238E27FC236}">
                <a16:creationId xmlns:a16="http://schemas.microsoft.com/office/drawing/2014/main" id="{E628CAC3-FCA0-A7F7-AB6B-49954C6FF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959" y="1518084"/>
            <a:ext cx="1920212" cy="192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AB57D1-7185-7D2F-1402-D9D5A3CABF7C}"/>
              </a:ext>
            </a:extLst>
          </p:cNvPr>
          <p:cNvSpPr txBox="1"/>
          <p:nvPr/>
        </p:nvSpPr>
        <p:spPr>
          <a:xfrm>
            <a:off x="1469507" y="1502539"/>
            <a:ext cx="1556836" cy="1951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2"/>
              </a:buClr>
            </a:pPr>
            <a:r>
              <a:rPr lang="en-GB" sz="28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200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olatile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2"/>
              </a:buClr>
            </a:pPr>
            <a:r>
              <a:rPr lang="en-GB" sz="28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200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ncertain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2"/>
              </a:buClr>
            </a:pPr>
            <a:r>
              <a:rPr lang="en-GB" sz="28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omplex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2"/>
              </a:buClr>
            </a:pPr>
            <a:r>
              <a:rPr lang="en-GB" sz="28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mbiguous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AF75FB-5A30-2FF1-E918-F398AA524FD0}"/>
              </a:ext>
            </a:extLst>
          </p:cNvPr>
          <p:cNvSpPr txBox="1"/>
          <p:nvPr/>
        </p:nvSpPr>
        <p:spPr>
          <a:xfrm>
            <a:off x="6111788" y="1511260"/>
            <a:ext cx="2186053" cy="1951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2"/>
              </a:buClr>
            </a:pPr>
            <a:r>
              <a:rPr lang="en-GB" sz="28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200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ision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2"/>
              </a:buClr>
            </a:pPr>
            <a:r>
              <a:rPr lang="en-GB" sz="28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200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nderstanding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2"/>
              </a:buClr>
            </a:pPr>
            <a:r>
              <a:rPr lang="en-GB" sz="28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larity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2"/>
              </a:buClr>
            </a:pPr>
            <a:r>
              <a:rPr lang="en-GB" sz="28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2F5B57-029D-54CA-41CB-EFBDCB2FB436}"/>
              </a:ext>
            </a:extLst>
          </p:cNvPr>
          <p:cNvSpPr txBox="1"/>
          <p:nvPr/>
        </p:nvSpPr>
        <p:spPr>
          <a:xfrm>
            <a:off x="6035516" y="4777110"/>
            <a:ext cx="21290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n-GB" sz="1200" i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Managing in a VUCA World</a:t>
            </a:r>
            <a:endParaRPr lang="en-GB" sz="12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24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EDD94-4E4C-59CA-D917-E7A8171DB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VUCA with an ED&amp;I Lens 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F92F3-325A-C19D-7843-9F280DDF39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502" y="700129"/>
            <a:ext cx="8602936" cy="3990895"/>
          </a:xfrm>
        </p:spPr>
        <p:txBody>
          <a:bodyPr vert="horz" lIns="0" tIns="36000" rIns="0" bIns="0" rtlCol="0" anchor="t">
            <a:noAutofit/>
          </a:bodyPr>
          <a:lstStyle/>
          <a:p>
            <a:pPr marL="266700" indent="-266700">
              <a:lnSpc>
                <a:spcPct val="150000"/>
              </a:lnSpc>
            </a:pPr>
            <a:r>
              <a:rPr lang="en-GB" sz="1400" dirty="0">
                <a:latin typeface="Arial"/>
                <a:cs typeface="Arial"/>
              </a:rPr>
              <a:t>Murder of George Floyd</a:t>
            </a:r>
            <a:endParaRPr lang="en-GB" sz="1400" dirty="0"/>
          </a:p>
          <a:p>
            <a:pPr marL="266700" indent="-266700">
              <a:lnSpc>
                <a:spcPct val="150000"/>
              </a:lnSpc>
            </a:pPr>
            <a:r>
              <a:rPr lang="en-GB" sz="1400" dirty="0">
                <a:latin typeface="Arial"/>
                <a:cs typeface="Arial"/>
              </a:rPr>
              <a:t>COVID-19</a:t>
            </a:r>
            <a:endParaRPr lang="en-GB" sz="1400" dirty="0"/>
          </a:p>
          <a:p>
            <a:pPr marL="266700" indent="-266700">
              <a:lnSpc>
                <a:spcPct val="150000"/>
              </a:lnSpc>
            </a:pPr>
            <a:r>
              <a:rPr lang="en-GB" sz="1400" dirty="0">
                <a:latin typeface="Arial"/>
                <a:cs typeface="Arial"/>
              </a:rPr>
              <a:t>In 99.6% of NHS Trusts, a higher percentage of staff from the ‘Other’ </a:t>
            </a:r>
            <a:br>
              <a:rPr lang="en-GB" sz="1400" dirty="0">
                <a:latin typeface="Arial"/>
                <a:cs typeface="Arial"/>
              </a:rPr>
            </a:br>
            <a:r>
              <a:rPr lang="en-GB" sz="1400" dirty="0">
                <a:latin typeface="Arial"/>
                <a:cs typeface="Arial"/>
              </a:rPr>
              <a:t>ethnic group said they had experienced discrimination at work from </a:t>
            </a:r>
            <a:br>
              <a:rPr lang="en-GB" dirty="0"/>
            </a:br>
            <a:r>
              <a:rPr lang="en-GB" sz="1400" dirty="0">
                <a:latin typeface="Arial"/>
                <a:cs typeface="Arial"/>
              </a:rPr>
              <a:t>a colleague compared to White staff </a:t>
            </a:r>
            <a:r>
              <a:rPr lang="en-GB" sz="1400" dirty="0">
                <a:latin typeface="Arial"/>
                <a:cs typeface="Arial"/>
                <a:hlinkClick r:id="rId3"/>
              </a:rPr>
              <a:t>(WRES, 2020)</a:t>
            </a:r>
            <a:r>
              <a:rPr lang="en-GB" sz="1400" dirty="0">
                <a:latin typeface="Arial"/>
                <a:cs typeface="Arial"/>
              </a:rPr>
              <a:t>.</a:t>
            </a:r>
            <a:endParaRPr lang="en-GB" dirty="0"/>
          </a:p>
          <a:p>
            <a:pPr marL="266700" indent="-266700">
              <a:lnSpc>
                <a:spcPct val="150000"/>
              </a:lnSpc>
            </a:pPr>
            <a:r>
              <a:rPr lang="en-GB" sz="1400" dirty="0">
                <a:latin typeface="Arial"/>
                <a:cs typeface="Arial"/>
              </a:rPr>
              <a:t>A report by the Nuffield Trust reported that discrimination and </a:t>
            </a:r>
            <a:br>
              <a:rPr lang="en-GB" sz="1400" dirty="0">
                <a:latin typeface="Arial"/>
                <a:cs typeface="Arial"/>
              </a:rPr>
            </a:br>
            <a:r>
              <a:rPr lang="en-GB" sz="1400" dirty="0">
                <a:latin typeface="Arial"/>
                <a:cs typeface="Arial"/>
              </a:rPr>
              <a:t>other forms of unfair treatment are 'evident at every stage of the </a:t>
            </a:r>
            <a:br>
              <a:rPr lang="en-GB" dirty="0"/>
            </a:br>
            <a:r>
              <a:rPr lang="en-GB" sz="1400" dirty="0">
                <a:latin typeface="Arial"/>
                <a:cs typeface="Arial"/>
              </a:rPr>
              <a:t>career pipeline,' despite efforts over years to identify and eradicate </a:t>
            </a:r>
            <a:br>
              <a:rPr lang="en-GB" dirty="0"/>
            </a:br>
            <a:r>
              <a:rPr lang="en-GB" sz="1400" dirty="0">
                <a:latin typeface="Arial"/>
                <a:cs typeface="Arial"/>
              </a:rPr>
              <a:t>them (British Medical Journal, 2021). </a:t>
            </a:r>
            <a:endParaRPr lang="en-GB" dirty="0"/>
          </a:p>
          <a:p>
            <a:pPr marL="0" indent="0">
              <a:lnSpc>
                <a:spcPct val="150000"/>
              </a:lnSpc>
              <a:buNone/>
            </a:pPr>
            <a:endParaRPr lang="en-GB" sz="1400"/>
          </a:p>
          <a:p>
            <a:pPr marL="0" indent="0">
              <a:lnSpc>
                <a:spcPct val="150000"/>
              </a:lnSpc>
              <a:buFont typeface="Arial"/>
            </a:pPr>
            <a:endParaRPr lang="en-GB" sz="1400"/>
          </a:p>
          <a:p>
            <a:pPr marL="0" indent="0">
              <a:lnSpc>
                <a:spcPct val="150000"/>
              </a:lnSpc>
              <a:buFont typeface="Arial"/>
            </a:pPr>
            <a:endParaRPr lang="en-GB" sz="1400"/>
          </a:p>
          <a:p>
            <a:endParaRPr lang="en-GB" sz="1400"/>
          </a:p>
          <a:p>
            <a:pPr marL="0" indent="0">
              <a:buNone/>
            </a:pPr>
            <a:endParaRPr lang="en-GB" sz="1400" b="1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GB" sz="1400" b="1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GB" sz="1400" b="1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GB" sz="1400" b="1" dirty="0">
                <a:solidFill>
                  <a:srgbClr val="7030A0"/>
                </a:solidFill>
                <a:latin typeface="Arial"/>
                <a:cs typeface="Arial"/>
              </a:rPr>
              <a:t>And everyone's experience is different…</a:t>
            </a:r>
          </a:p>
          <a:p>
            <a:pPr marL="0" indent="0">
              <a:buNone/>
            </a:pPr>
            <a:r>
              <a:rPr lang="en-GB" sz="1400" b="1" dirty="0">
                <a:solidFill>
                  <a:srgbClr val="7030A0"/>
                </a:solidFill>
                <a:latin typeface="Arial"/>
                <a:cs typeface="Arial"/>
              </a:rPr>
              <a:t>…and shapes their understanding and their ability to respond effectively</a:t>
            </a:r>
          </a:p>
        </p:txBody>
      </p:sp>
      <p:pic>
        <p:nvPicPr>
          <p:cNvPr id="5" name="Picture 2" descr="Healthcare">
            <a:extLst>
              <a:ext uri="{FF2B5EF4-FFF2-40B4-BE49-F238E27FC236}">
                <a16:creationId xmlns:a16="http://schemas.microsoft.com/office/drawing/2014/main" id="{064769AE-C88B-533A-E001-9D5D351257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8" r="24517"/>
          <a:stretch/>
        </p:blipFill>
        <p:spPr bwMode="auto">
          <a:xfrm>
            <a:off x="5759382" y="1382995"/>
            <a:ext cx="2988037" cy="297106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43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7ECA7-2076-77A6-A7CD-0B8521146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The Developmental Model of Intercultural Sensitivity (DMIS)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E63EE8-8262-AD8C-87A5-41F7A6BDEB0B}"/>
              </a:ext>
            </a:extLst>
          </p:cNvPr>
          <p:cNvSpPr/>
          <p:nvPr/>
        </p:nvSpPr>
        <p:spPr>
          <a:xfrm>
            <a:off x="223155" y="3992336"/>
            <a:ext cx="1910443" cy="58782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 lIns="180000" tIns="180000" rIns="180000" bIns="180000" rtlCol="0" anchor="ctr" anchorCtr="0">
            <a:noAutofit/>
          </a:bodyPr>
          <a:lstStyle/>
          <a:p>
            <a:pPr algn="ctr" defTabSz="914400"/>
            <a:r>
              <a:rPr lang="en-GB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Denial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A7B3D0-2F77-3BDB-49ED-5808D18B1A37}"/>
              </a:ext>
            </a:extLst>
          </p:cNvPr>
          <p:cNvSpPr/>
          <p:nvPr/>
        </p:nvSpPr>
        <p:spPr>
          <a:xfrm>
            <a:off x="1178376" y="3348728"/>
            <a:ext cx="1910443" cy="5878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Defence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EE2185-CF3B-1CB3-82E6-F8C58F10D72F}"/>
              </a:ext>
            </a:extLst>
          </p:cNvPr>
          <p:cNvSpPr/>
          <p:nvPr/>
        </p:nvSpPr>
        <p:spPr>
          <a:xfrm>
            <a:off x="2133598" y="2705119"/>
            <a:ext cx="1910443" cy="5878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Minimisation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01352D-1D48-915D-14BA-16C81CD22422}"/>
              </a:ext>
            </a:extLst>
          </p:cNvPr>
          <p:cNvSpPr/>
          <p:nvPr/>
        </p:nvSpPr>
        <p:spPr>
          <a:xfrm>
            <a:off x="3088818" y="2061510"/>
            <a:ext cx="1910443" cy="5878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Acceptance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068020-B3D7-881B-50F3-EE014413ECF4}"/>
              </a:ext>
            </a:extLst>
          </p:cNvPr>
          <p:cNvSpPr/>
          <p:nvPr/>
        </p:nvSpPr>
        <p:spPr>
          <a:xfrm>
            <a:off x="4044038" y="1417901"/>
            <a:ext cx="1910443" cy="587828"/>
          </a:xfrm>
          <a:prstGeom prst="rect">
            <a:avLst/>
          </a:prstGeom>
          <a:solidFill>
            <a:srgbClr val="009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Adaptation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970E5A-E955-1381-9B4D-CDCEC3A28AEE}"/>
              </a:ext>
            </a:extLst>
          </p:cNvPr>
          <p:cNvSpPr/>
          <p:nvPr/>
        </p:nvSpPr>
        <p:spPr>
          <a:xfrm>
            <a:off x="4999258" y="774292"/>
            <a:ext cx="1910443" cy="587828"/>
          </a:xfrm>
          <a:prstGeom prst="rect">
            <a:avLst/>
          </a:prstGeom>
          <a:solidFill>
            <a:srgbClr val="6145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Integration</a:t>
            </a:r>
          </a:p>
        </p:txBody>
      </p:sp>
      <p:sp>
        <p:nvSpPr>
          <p:cNvPr id="18" name="TextBox 21">
            <a:extLst>
              <a:ext uri="{FF2B5EF4-FFF2-40B4-BE49-F238E27FC236}">
                <a16:creationId xmlns:a16="http://schemas.microsoft.com/office/drawing/2014/main" id="{45C32E71-751E-7365-C8EF-28923EAE2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638042"/>
            <a:ext cx="16594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800" b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Ethnocentric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800" b="1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Stages</a:t>
            </a:r>
          </a:p>
        </p:txBody>
      </p:sp>
      <p:sp>
        <p:nvSpPr>
          <p:cNvPr id="19" name="TextBox 22">
            <a:extLst>
              <a:ext uri="{FF2B5EF4-FFF2-40B4-BE49-F238E27FC236}">
                <a16:creationId xmlns:a16="http://schemas.microsoft.com/office/drawing/2014/main" id="{F31AE484-0A41-7FDA-F94B-860AED652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6367" y="939320"/>
            <a:ext cx="17876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Ethno-relative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Stages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FFA7C892-2D7F-9C91-1E94-AAB1AB5E8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1706" y="4055417"/>
            <a:ext cx="21634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200">
                <a:latin typeface="Arial" panose="020B0604020202020204" pitchFamily="34" charset="0"/>
                <a:cs typeface="Arial" panose="020B0604020202020204" pitchFamily="34" charset="0"/>
              </a:rPr>
              <a:t>Avoidance or separation from difference</a:t>
            </a:r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519D8553-36D3-98E7-33C2-4A1BC0B3F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8818" y="3504142"/>
            <a:ext cx="2104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200">
                <a:latin typeface="Arial" panose="020B0604020202020204" pitchFamily="34" charset="0"/>
                <a:cs typeface="Arial" panose="020B0604020202020204" pitchFamily="34" charset="0"/>
              </a:rPr>
              <a:t>My culture is the true culture</a:t>
            </a:r>
          </a:p>
        </p:txBody>
      </p:sp>
      <p:sp>
        <p:nvSpPr>
          <p:cNvPr id="22" name="TextBox 17">
            <a:extLst>
              <a:ext uri="{FF2B5EF4-FFF2-40B4-BE49-F238E27FC236}">
                <a16:creationId xmlns:a16="http://schemas.microsoft.com/office/drawing/2014/main" id="{BFC0517A-59CA-1C57-0D4C-4ADD39FAB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4038" y="2776229"/>
            <a:ext cx="25587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200">
                <a:latin typeface="Arial" panose="020B0604020202020204" pitchFamily="34" charset="0"/>
                <a:cs typeface="Arial" panose="020B0604020202020204" pitchFamily="34" charset="0"/>
              </a:rPr>
              <a:t>Differences between cultures are inconsequential</a:t>
            </a:r>
          </a:p>
        </p:txBody>
      </p:sp>
      <p:sp>
        <p:nvSpPr>
          <p:cNvPr id="23" name="TextBox 18">
            <a:extLst>
              <a:ext uri="{FF2B5EF4-FFF2-40B4-BE49-F238E27FC236}">
                <a16:creationId xmlns:a16="http://schemas.microsoft.com/office/drawing/2014/main" id="{767F1FCB-F241-4E6C-476A-630AC51F3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9258" y="2090405"/>
            <a:ext cx="39488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Cultural differences exist, are important, and should be respected and valued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19">
            <a:extLst>
              <a:ext uri="{FF2B5EF4-FFF2-40B4-BE49-F238E27FC236}">
                <a16:creationId xmlns:a16="http://schemas.microsoft.com/office/drawing/2014/main" id="{0DC9D88B-3C93-C402-DB68-4F17A17A8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7193" y="1415179"/>
            <a:ext cx="2936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200">
                <a:latin typeface="Arial" panose="020B0604020202020204" pitchFamily="34" charset="0"/>
                <a:cs typeface="Arial" panose="020B0604020202020204" pitchFamily="34" charset="0"/>
              </a:rPr>
              <a:t>I proactively use my knowledge about cultural differences to adapt my thinking and behaviour in culturally appropriate </a:t>
            </a:r>
          </a:p>
        </p:txBody>
      </p:sp>
      <p:sp>
        <p:nvSpPr>
          <p:cNvPr id="25" name="TextBox 20">
            <a:extLst>
              <a:ext uri="{FF2B5EF4-FFF2-40B4-BE49-F238E27FC236}">
                <a16:creationId xmlns:a16="http://schemas.microsoft.com/office/drawing/2014/main" id="{09284A9D-4FCF-8665-4ED5-952E1315F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9701" y="745040"/>
            <a:ext cx="21242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sz="1200">
                <a:latin typeface="Arial" panose="020B0604020202020204" pitchFamily="34" charset="0"/>
                <a:cs typeface="Arial" panose="020B0604020202020204" pitchFamily="34" charset="0"/>
              </a:rPr>
              <a:t>I communicate and work effectively  with many cultural groups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3A6AF8-A1FA-6732-39D9-81B1EBC2C4AC}"/>
              </a:ext>
            </a:extLst>
          </p:cNvPr>
          <p:cNvSpPr txBox="1"/>
          <p:nvPr/>
        </p:nvSpPr>
        <p:spPr>
          <a:xfrm>
            <a:off x="3853543" y="4580163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>
                <a:latin typeface="Arial" panose="020B0604020202020204" pitchFamily="34" charset="0"/>
                <a:cs typeface="Arial" panose="020B0604020202020204" pitchFamily="34" charset="0"/>
              </a:rPr>
              <a:t>Bennett, M.J. (1986). A developmental approach to training for intercultural sensitivity. International Journal of Intercultural Relations 10 (2), 179-95.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5E3E8E9-7C36-BD91-E2F6-250AAE3A4200}"/>
              </a:ext>
            </a:extLst>
          </p:cNvPr>
          <p:cNvCxnSpPr/>
          <p:nvPr/>
        </p:nvCxnSpPr>
        <p:spPr>
          <a:xfrm flipV="1">
            <a:off x="223155" y="2705119"/>
            <a:ext cx="1910443" cy="128721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9B5DC18-4BF4-6B41-33DD-2CDA5BC66F38}"/>
              </a:ext>
            </a:extLst>
          </p:cNvPr>
          <p:cNvCxnSpPr/>
          <p:nvPr/>
        </p:nvCxnSpPr>
        <p:spPr>
          <a:xfrm flipV="1">
            <a:off x="3075054" y="774293"/>
            <a:ext cx="1910443" cy="128721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67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A007-0EA0-DB15-5017-F3A544B7F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8607" y="2374331"/>
            <a:ext cx="6274074" cy="394838"/>
          </a:xfrm>
        </p:spPr>
        <p:txBody>
          <a:bodyPr>
            <a:normAutofit fontScale="90000"/>
          </a:bodyPr>
          <a:lstStyle/>
          <a:p>
            <a:r>
              <a:rPr lang="en-GB"/>
              <a:t>Why won’t everyone just do the right thing?</a:t>
            </a:r>
          </a:p>
        </p:txBody>
      </p:sp>
    </p:spTree>
    <p:extLst>
      <p:ext uri="{BB962C8B-B14F-4D97-AF65-F5344CB8AC3E}">
        <p14:creationId xmlns:p14="http://schemas.microsoft.com/office/powerpoint/2010/main" val="417001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4EE45-2EA9-3C8E-6D35-BBC864342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Perspective is Everything	</a:t>
            </a:r>
          </a:p>
        </p:txBody>
      </p:sp>
      <p:pic>
        <p:nvPicPr>
          <p:cNvPr id="4" name="Picture 3" descr="A picture containing hand, blur&#10;&#10;Description automatically generated">
            <a:extLst>
              <a:ext uri="{FF2B5EF4-FFF2-40B4-BE49-F238E27FC236}">
                <a16:creationId xmlns:a16="http://schemas.microsoft.com/office/drawing/2014/main" id="{0BD97CFA-648F-336B-9E83-7B91D385B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432" y="1327030"/>
            <a:ext cx="3279036" cy="185204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40E47BF-2C0A-BB36-90E4-965FDF7CA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502" y="700129"/>
            <a:ext cx="4992710" cy="399089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/>
              <a:t>People with protected characteristics have different lived experiences of the organisations around us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GB"/>
          </a:p>
          <a:p>
            <a:pPr marL="0" indent="0" algn="ctr">
              <a:lnSpc>
                <a:spcPct val="150000"/>
              </a:lnSpc>
              <a:buNone/>
            </a:pPr>
            <a:r>
              <a:rPr lang="en-GB" b="1">
                <a:solidFill>
                  <a:srgbClr val="7030A0"/>
                </a:solidFill>
              </a:rPr>
              <a:t>YOUR ORGANISATION ISN’T REAL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GB"/>
          </a:p>
          <a:p>
            <a:pPr marL="0" indent="0" algn="ctr">
              <a:lnSpc>
                <a:spcPct val="150000"/>
              </a:lnSpc>
              <a:buNone/>
            </a:pPr>
            <a:r>
              <a:rPr lang="en-GB"/>
              <a:t>Your organisation is the story inside everyone’s head, they write it themselves and you have no direct control over it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A007-0EA0-DB15-5017-F3A544B7F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8607" y="2374331"/>
            <a:ext cx="6274074" cy="394838"/>
          </a:xfrm>
        </p:spPr>
        <p:txBody>
          <a:bodyPr>
            <a:normAutofit fontScale="90000"/>
          </a:bodyPr>
          <a:lstStyle/>
          <a:p>
            <a:r>
              <a:rPr lang="en-GB"/>
              <a:t>Changing the conversation is everything</a:t>
            </a:r>
          </a:p>
        </p:txBody>
      </p:sp>
    </p:spTree>
    <p:extLst>
      <p:ext uri="{BB962C8B-B14F-4D97-AF65-F5344CB8AC3E}">
        <p14:creationId xmlns:p14="http://schemas.microsoft.com/office/powerpoint/2010/main" val="368196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SCW Brand Colours 2020">
      <a:dk1>
        <a:srgbClr val="1C345E"/>
      </a:dk1>
      <a:lt1>
        <a:srgbClr val="FFFFFF"/>
      </a:lt1>
      <a:dk2>
        <a:srgbClr val="8597A3"/>
      </a:dk2>
      <a:lt2>
        <a:srgbClr val="FFFFFF"/>
      </a:lt2>
      <a:accent1>
        <a:srgbClr val="033F85"/>
      </a:accent1>
      <a:accent2>
        <a:srgbClr val="0069B3"/>
      </a:accent2>
      <a:accent3>
        <a:srgbClr val="00A8D7"/>
      </a:accent3>
      <a:accent4>
        <a:srgbClr val="65B32E"/>
      </a:accent4>
      <a:accent5>
        <a:srgbClr val="009F98"/>
      </a:accent5>
      <a:accent6>
        <a:srgbClr val="614590"/>
      </a:accent6>
      <a:hlink>
        <a:srgbClr val="0069B3"/>
      </a:hlink>
      <a:folHlink>
        <a:srgbClr val="0069B3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638</Words>
  <Application>Microsoft Office PowerPoint</Application>
  <PresentationFormat>On-screen Show (16:9)</PresentationFormat>
  <Paragraphs>98</Paragraphs>
  <Slides>19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Aligning holistic, person centred inclusion and wellbeing with an organisational culture of psychological safety and accountability to support personal and organisational resilience</vt:lpstr>
      <vt:lpstr>Welcome   </vt:lpstr>
      <vt:lpstr>What IS going on?</vt:lpstr>
      <vt:lpstr>It’s (still…) a VUCA World</vt:lpstr>
      <vt:lpstr>VUCA with an ED&amp;I Lens  </vt:lpstr>
      <vt:lpstr>The Developmental Model of Intercultural Sensitivity (DMIS)</vt:lpstr>
      <vt:lpstr>Why won’t everyone just do the right thing?</vt:lpstr>
      <vt:lpstr>Perspective is Everything </vt:lpstr>
      <vt:lpstr>Changing the conversation is everything</vt:lpstr>
      <vt:lpstr>Creating Psychologically Safe Spaces</vt:lpstr>
      <vt:lpstr>Shifting the Conversation: Diagnostic vs Dialogic Change</vt:lpstr>
      <vt:lpstr>So what do we need to do differently?</vt:lpstr>
      <vt:lpstr>Edgar Schein – the Humble Consultant</vt:lpstr>
      <vt:lpstr>Doing Dialogic OD</vt:lpstr>
      <vt:lpstr>What does this mean for ED&amp;I and Wellbeing</vt:lpstr>
      <vt:lpstr>Creating the Right Climate</vt:lpstr>
      <vt:lpstr>Building Resilience in EDI in a Trust Setting</vt:lpstr>
      <vt:lpstr>Any questions, thoughts, or reflections?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 Darren</dc:creator>
  <cp:lastModifiedBy>FOX, Ren (NHS SOUTH, CENTRAL AND WEST COMMISSIONING SUPPORT UNIT)</cp:lastModifiedBy>
  <cp:revision>56</cp:revision>
  <dcterms:created xsi:type="dcterms:W3CDTF">2020-06-10T15:12:22Z</dcterms:created>
  <dcterms:modified xsi:type="dcterms:W3CDTF">2022-11-10T11:24:44Z</dcterms:modified>
</cp:coreProperties>
</file>